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268" r:id="rId3"/>
    <p:sldId id="301" r:id="rId4"/>
    <p:sldId id="290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00" r:id="rId13"/>
    <p:sldId id="302" r:id="rId14"/>
    <p:sldId id="299" r:id="rId15"/>
    <p:sldId id="303" r:id="rId16"/>
    <p:sldId id="287" r:id="rId17"/>
    <p:sldId id="260" r:id="rId18"/>
  </p:sldIdLst>
  <p:sldSz cx="12188825" cy="6858000"/>
  <p:notesSz cx="6797675" cy="9926638"/>
  <p:embeddedFontLst>
    <p:embeddedFont>
      <p:font typeface="AU Passata" panose="020B0604020202020204" charset="0"/>
      <p:regular r:id="rId21"/>
      <p:bold r:id="rId22"/>
    </p:embeddedFont>
    <p:embeddedFont>
      <p:font typeface="AU Passata Light" panose="020B0604020202020204" charset="0"/>
      <p:regular r:id="rId23"/>
      <p:bold r:id="rId24"/>
    </p:embeddedFont>
    <p:embeddedFont>
      <p:font typeface="AU Peto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3457" autoAdjust="0"/>
  </p:normalViewPr>
  <p:slideViewPr>
    <p:cSldViewPr snapToObjects="1" showGuides="1">
      <p:cViewPr varScale="1">
        <p:scale>
          <a:sx n="77" d="100"/>
          <a:sy n="77" d="100"/>
        </p:scale>
        <p:origin x="1003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80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12 April 2023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course Instructor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Kathrine Schultz-Nielsen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sp>
        <p:nvSpPr>
          <p:cNvPr id="17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12 April 2023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Course Instructor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Kathrine Schultz-Nielsen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6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718148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12 April 2023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Course Instructor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Kathrine Schultz-Nielsen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5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 dirty="0"/>
              <a:t>08/02/2023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 dirty="0"/>
          </a:p>
          <a:p>
            <a:pPr lvl="1"/>
            <a:r>
              <a:rPr lang="en-GB" noProof="0" dirty="0"/>
              <a:t>Second level</a:t>
            </a:r>
            <a:endParaRPr lang="en-GB" dirty="0"/>
          </a:p>
          <a:p>
            <a:pPr lvl="2"/>
            <a:r>
              <a:rPr lang="en-GB" noProof="0" dirty="0"/>
              <a:t>Third level</a:t>
            </a:r>
            <a:endParaRPr lang="en-GB" dirty="0"/>
          </a:p>
          <a:p>
            <a:pPr lvl="3"/>
            <a:r>
              <a:rPr lang="en-GB" noProof="0" dirty="0"/>
              <a:t>Fourth level</a:t>
            </a:r>
            <a:endParaRPr lang="en-GB" dirty="0"/>
          </a:p>
          <a:p>
            <a:pPr lvl="4"/>
            <a:r>
              <a:rPr lang="en-GB" noProof="0" dirty="0"/>
              <a:t>Fifth level</a:t>
            </a:r>
            <a:endParaRPr lang="en-GB" dirty="0"/>
          </a:p>
          <a:p>
            <a:pPr lvl="5"/>
            <a:r>
              <a:rPr lang="en-GB" noProof="0" dirty="0"/>
              <a:t>6 level</a:t>
            </a:r>
            <a:endParaRPr lang="en-GB" dirty="0"/>
          </a:p>
          <a:p>
            <a:pPr lvl="6"/>
            <a:r>
              <a:rPr lang="en-GB" noProof="0" dirty="0"/>
              <a:t>7 level</a:t>
            </a:r>
            <a:endParaRPr lang="en-GB" dirty="0"/>
          </a:p>
          <a:p>
            <a:pPr lvl="7"/>
            <a:r>
              <a:rPr lang="en-GB" noProof="0" dirty="0"/>
              <a:t>8 level</a:t>
            </a:r>
            <a:endParaRPr lang="en-GB" dirty="0"/>
          </a:p>
          <a:p>
            <a:pPr lvl="8"/>
            <a:r>
              <a:rPr lang="en-GB" noProof="0" dirty="0"/>
              <a:t>9 level</a:t>
            </a:r>
            <a:endParaRPr lang="en-GB" dirty="0"/>
          </a:p>
        </p:txBody>
      </p:sp>
      <p:sp>
        <p:nvSpPr>
          <p:cNvPr id="33" name="SecondaryLogo_sort"/>
          <p:cNvSpPr>
            <a:spLocks noChangeArrowheads="1"/>
          </p:cNvSpPr>
          <p:nvPr/>
        </p:nvSpPr>
        <p:spPr bwMode="auto">
          <a:xfrm>
            <a:off x="10206000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Kathrine Schultz-Nielsen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12 APRIL 2023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Course Instructor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03/05/2023</a:t>
            </a:fld>
            <a:r>
              <a:rPr lang="en-GB"/>
              <a:t>08/02/2023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648542"/>
            <a:ext cx="10220325" cy="1329595"/>
          </a:xfrm>
        </p:spPr>
        <p:txBody>
          <a:bodyPr/>
          <a:lstStyle/>
          <a:p>
            <a:r>
              <a:rPr lang="en-GB" dirty="0"/>
              <a:t>Methods 2</a:t>
            </a:r>
            <a:br>
              <a:rPr lang="en-GB" dirty="0"/>
            </a:br>
            <a:r>
              <a:rPr lang="en-GB" sz="3600" dirty="0"/>
              <a:t>Classroom 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7DB0A-BEE8-F919-6D3C-B18CE090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Equal</a:t>
            </a:r>
            <a:r>
              <a:rPr lang="da-DK" dirty="0"/>
              <a:t> </a:t>
            </a:r>
            <a:r>
              <a:rPr lang="da-DK" dirty="0" err="1"/>
              <a:t>Variance</a:t>
            </a:r>
            <a:r>
              <a:rPr lang="da-DK" dirty="0"/>
              <a:t> of </a:t>
            </a:r>
            <a:r>
              <a:rPr lang="da-DK" dirty="0" err="1"/>
              <a:t>errors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A6BF2C-CC9B-90F3-AD7C-26B199BE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5108574" cy="3937484"/>
          </a:xfrm>
        </p:spPr>
        <p:txBody>
          <a:bodyPr/>
          <a:lstStyle/>
          <a:p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known</a:t>
            </a:r>
            <a:r>
              <a:rPr lang="da-DK" dirty="0"/>
              <a:t> as </a:t>
            </a:r>
            <a:r>
              <a:rPr lang="da-DK" dirty="0" err="1"/>
              <a:t>violoations</a:t>
            </a:r>
            <a:r>
              <a:rPr lang="da-DK" dirty="0"/>
              <a:t> of </a:t>
            </a:r>
            <a:r>
              <a:rPr lang="da-DK" dirty="0" err="1"/>
              <a:t>homoscedasticity</a:t>
            </a:r>
            <a:r>
              <a:rPr lang="da-DK" dirty="0"/>
              <a:t> (</a:t>
            </a:r>
            <a:r>
              <a:rPr lang="da-DK" dirty="0" err="1"/>
              <a:t>heteroscedasticity</a:t>
            </a:r>
            <a:r>
              <a:rPr lang="da-DK" dirty="0"/>
              <a:t>).</a:t>
            </a:r>
          </a:p>
          <a:p>
            <a:endParaRPr lang="da-DK" dirty="0"/>
          </a:p>
          <a:p>
            <a:pPr>
              <a:buNone/>
            </a:pPr>
            <a:r>
              <a:rPr lang="da-DK" dirty="0"/>
              <a:t>It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spread</a:t>
            </a:r>
            <a:r>
              <a:rPr lang="da-DK" dirty="0"/>
              <a:t> of the </a:t>
            </a:r>
            <a:r>
              <a:rPr lang="da-DK" dirty="0" err="1"/>
              <a:t>residuals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equal</a:t>
            </a:r>
            <a:r>
              <a:rPr lang="da-DK" dirty="0"/>
              <a:t> for </a:t>
            </a:r>
            <a:r>
              <a:rPr lang="da-DK" dirty="0" err="1"/>
              <a:t>every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y</a:t>
            </a:r>
          </a:p>
          <a:p>
            <a:pPr>
              <a:buNone/>
            </a:pPr>
            <a:endParaRPr lang="da-DK" dirty="0"/>
          </a:p>
          <a:p>
            <a:pPr>
              <a:buNone/>
            </a:pPr>
            <a:r>
              <a:rPr lang="da-DK" dirty="0" err="1"/>
              <a:t>Investigate</a:t>
            </a:r>
            <a:r>
              <a:rPr lang="da-DK" dirty="0"/>
              <a:t> by plotting the </a:t>
            </a:r>
            <a:r>
              <a:rPr lang="da-DK" dirty="0" err="1"/>
              <a:t>standardized</a:t>
            </a:r>
            <a:endParaRPr lang="da-DK" dirty="0"/>
          </a:p>
          <a:p>
            <a:pPr>
              <a:buNone/>
            </a:pPr>
            <a:r>
              <a:rPr lang="da-DK" dirty="0" err="1"/>
              <a:t>residuals</a:t>
            </a:r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0EE61F1-71EE-8BBE-2EC1-2FD388016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B113-C72C-42F3-8E90-AD5D238DF944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1A0D22F-7178-B8A7-2D25-6DAAD98D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364" y="1960079"/>
            <a:ext cx="6334954" cy="3607027"/>
          </a:xfrm>
          <a:prstGeom prst="rect">
            <a:avLst/>
          </a:prstGeom>
        </p:spPr>
      </p:pic>
      <p:sp>
        <p:nvSpPr>
          <p:cNvPr id="7" name="Gangetegn 6">
            <a:extLst>
              <a:ext uri="{FF2B5EF4-FFF2-40B4-BE49-F238E27FC236}">
                <a16:creationId xmlns:a16="http://schemas.microsoft.com/office/drawing/2014/main" id="{BF1C37E8-F0E4-7A01-52D4-178E0BA8A154}"/>
              </a:ext>
            </a:extLst>
          </p:cNvPr>
          <p:cNvSpPr/>
          <p:nvPr/>
        </p:nvSpPr>
        <p:spPr bwMode="auto">
          <a:xfrm>
            <a:off x="8799111" y="2420888"/>
            <a:ext cx="4104456" cy="2376264"/>
          </a:xfrm>
          <a:prstGeom prst="mathMultiply">
            <a:avLst/>
          </a:prstGeom>
          <a:solidFill>
            <a:srgbClr val="FF7D7D">
              <a:alpha val="41961"/>
            </a:srgb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47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2B428-CD76-7EA0-49A9-20F13AF7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Normality</a:t>
            </a:r>
            <a:r>
              <a:rPr lang="da-DK" dirty="0"/>
              <a:t> of </a:t>
            </a:r>
            <a:r>
              <a:rPr lang="da-DK" dirty="0" err="1"/>
              <a:t>errors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7C2C1C-6743-4204-C162-07D6EA76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5396606" cy="3937484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errors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approximately</a:t>
            </a:r>
            <a:r>
              <a:rPr lang="da-DK" dirty="0"/>
              <a:t> </a:t>
            </a:r>
            <a:r>
              <a:rPr lang="da-DK" dirty="0" err="1"/>
              <a:t>normally</a:t>
            </a:r>
            <a:r>
              <a:rPr lang="da-DK" dirty="0"/>
              <a:t> </a:t>
            </a:r>
            <a:r>
              <a:rPr lang="da-DK" dirty="0" err="1"/>
              <a:t>distributed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Investigate</a:t>
            </a:r>
            <a:r>
              <a:rPr lang="da-DK" dirty="0"/>
              <a:t> by plotting </a:t>
            </a:r>
            <a:r>
              <a:rPr lang="da-DK" dirty="0" err="1"/>
              <a:t>qq</a:t>
            </a:r>
            <a:r>
              <a:rPr lang="da-DK" dirty="0"/>
              <a:t>-plots or </a:t>
            </a:r>
            <a:r>
              <a:rPr lang="da-DK" dirty="0" err="1"/>
              <a:t>inspect</a:t>
            </a:r>
            <a:r>
              <a:rPr lang="da-DK" dirty="0"/>
              <a:t> the residual </a:t>
            </a:r>
            <a:r>
              <a:rPr lang="da-DK" dirty="0" err="1"/>
              <a:t>density</a:t>
            </a:r>
            <a:r>
              <a:rPr lang="da-DK" dirty="0"/>
              <a:t> plot</a:t>
            </a:r>
          </a:p>
          <a:p>
            <a:endParaRPr lang="da-DK" dirty="0"/>
          </a:p>
          <a:p>
            <a:r>
              <a:rPr lang="da-DK" b="1" dirty="0" err="1"/>
              <a:t>qq</a:t>
            </a:r>
            <a:r>
              <a:rPr lang="da-DK" b="1" dirty="0"/>
              <a:t>-plots: </a:t>
            </a:r>
            <a:r>
              <a:rPr lang="da-DK" dirty="0"/>
              <a:t>plot of </a:t>
            </a:r>
            <a:r>
              <a:rPr lang="da-DK" dirty="0" err="1"/>
              <a:t>two</a:t>
            </a:r>
            <a:r>
              <a:rPr lang="da-DK" dirty="0"/>
              <a:t> sets of </a:t>
            </a:r>
            <a:r>
              <a:rPr lang="da-DK" dirty="0" err="1"/>
              <a:t>quantiles</a:t>
            </a:r>
            <a:r>
              <a:rPr lang="da-DK" dirty="0"/>
              <a:t> </a:t>
            </a:r>
            <a:r>
              <a:rPr lang="da-DK" dirty="0" err="1"/>
              <a:t>against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. In the normal </a:t>
            </a:r>
            <a:r>
              <a:rPr lang="da-DK" dirty="0" err="1"/>
              <a:t>quantile</a:t>
            </a:r>
            <a:r>
              <a:rPr lang="da-DK" dirty="0"/>
              <a:t> plot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the normal </a:t>
            </a:r>
            <a:r>
              <a:rPr lang="da-DK" dirty="0" err="1"/>
              <a:t>theoretical</a:t>
            </a:r>
            <a:r>
              <a:rPr lang="da-DK" dirty="0"/>
              <a:t> </a:t>
            </a:r>
            <a:r>
              <a:rPr lang="da-DK" dirty="0" err="1"/>
              <a:t>quantiles</a:t>
            </a:r>
            <a:r>
              <a:rPr lang="da-DK" dirty="0"/>
              <a:t> to the </a:t>
            </a:r>
            <a:r>
              <a:rPr lang="da-DK" dirty="0" err="1"/>
              <a:t>actual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of </a:t>
            </a:r>
            <a:r>
              <a:rPr lang="da-DK" dirty="0" err="1"/>
              <a:t>our</a:t>
            </a:r>
            <a:r>
              <a:rPr lang="da-DK" dirty="0"/>
              <a:t> data.</a:t>
            </a:r>
            <a:endParaRPr lang="da-DK" b="1" dirty="0"/>
          </a:p>
          <a:p>
            <a:pPr>
              <a:buNone/>
            </a:pPr>
            <a:endParaRPr lang="da-DK" b="1" dirty="0"/>
          </a:p>
          <a:p>
            <a:pPr>
              <a:buNone/>
            </a:pPr>
            <a:r>
              <a:rPr lang="da-DK" sz="1600" dirty="0"/>
              <a:t>For more on </a:t>
            </a:r>
            <a:r>
              <a:rPr lang="da-DK" sz="1600" dirty="0" err="1"/>
              <a:t>qq</a:t>
            </a:r>
            <a:r>
              <a:rPr lang="da-DK" sz="1600" dirty="0"/>
              <a:t>-plots: https://towardsdatascience.com/q-q-plots-explained-5aa8495426c0</a:t>
            </a:r>
          </a:p>
          <a:p>
            <a:endParaRPr lang="da-DK" dirty="0"/>
          </a:p>
          <a:p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FB8932-C108-0F1E-1727-666639CE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6CBB-7EEE-4DB5-83BE-A622BA4591F5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EEDE54B-C2E1-714B-D92E-326A940A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1400830"/>
            <a:ext cx="4850706" cy="237316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FB27BD77-9041-B509-746E-F69EABF5E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230" y="3716381"/>
            <a:ext cx="4847766" cy="25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3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B9807D-8528-9A58-C2B4-8907FD2E8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 dirty="0"/>
              <a:t>Model </a:t>
            </a:r>
            <a:r>
              <a:rPr lang="da-DK" dirty="0" err="1"/>
              <a:t>comparison</a:t>
            </a:r>
            <a:r>
              <a:rPr lang="da-DK" dirty="0"/>
              <a:t> &amp;</a:t>
            </a:r>
            <a:br>
              <a:rPr lang="da-DK" dirty="0"/>
            </a:br>
            <a:r>
              <a:rPr lang="da-DK" dirty="0"/>
              <a:t>Evaluation</a:t>
            </a:r>
            <a:endParaRPr lang="en-DK" dirty="0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BB921AF3-8B46-4286-64F5-A2BAABA6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DEAF5-1243-4432-AB2E-87C65AFE4C24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35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1785B-596E-BB69-66C0-23FA8C29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49115"/>
            <a:ext cx="11872912" cy="1309328"/>
          </a:xfrm>
        </p:spPr>
        <p:txBody>
          <a:bodyPr/>
          <a:lstStyle/>
          <a:p>
            <a:r>
              <a:rPr lang="da-DK" dirty="0" err="1"/>
              <a:t>posterior</a:t>
            </a:r>
            <a:r>
              <a:rPr lang="da-DK" dirty="0"/>
              <a:t> </a:t>
            </a:r>
            <a:r>
              <a:rPr lang="da-DK" dirty="0" err="1"/>
              <a:t>predictive</a:t>
            </a:r>
            <a:r>
              <a:rPr lang="da-DK" dirty="0"/>
              <a:t> checks</a:t>
            </a:r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8FC087-F014-5C34-B7D3-66C43819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DEDE-78EE-4CAB-953F-C35B23136903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6D563F24-9E44-5A20-9DD7-547DC87F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Comparing</a:t>
            </a:r>
            <a:r>
              <a:rPr lang="da-DK" dirty="0"/>
              <a:t> the </a:t>
            </a:r>
            <a:r>
              <a:rPr lang="da-DK" dirty="0" err="1"/>
              <a:t>observed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y variable to </a:t>
            </a:r>
            <a:r>
              <a:rPr lang="da-DK" dirty="0" err="1"/>
              <a:t>simulated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variables </a:t>
            </a:r>
            <a:r>
              <a:rPr lang="da-DK" dirty="0" err="1"/>
              <a:t>y_rep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parameters from the </a:t>
            </a:r>
            <a:r>
              <a:rPr lang="da-DK" dirty="0" err="1"/>
              <a:t>posterior</a:t>
            </a:r>
            <a:r>
              <a:rPr lang="da-DK" dirty="0"/>
              <a:t> distribution</a:t>
            </a:r>
          </a:p>
          <a:p>
            <a:endParaRPr lang="en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2557510E-F039-AD48-1F7C-FABDF5E58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05" y="2819365"/>
            <a:ext cx="4824536" cy="3078198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701FFC4B-74F5-9E54-0E70-9B1CAB65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3140968"/>
            <a:ext cx="4940530" cy="2672522"/>
          </a:xfrm>
          <a:prstGeom prst="rect">
            <a:avLst/>
          </a:prstGeom>
        </p:spPr>
      </p:pic>
      <p:sp>
        <p:nvSpPr>
          <p:cNvPr id="13" name="Gangetegn 12">
            <a:extLst>
              <a:ext uri="{FF2B5EF4-FFF2-40B4-BE49-F238E27FC236}">
                <a16:creationId xmlns:a16="http://schemas.microsoft.com/office/drawing/2014/main" id="{2698C552-C0BC-75B2-B940-90E306C1F904}"/>
              </a:ext>
            </a:extLst>
          </p:cNvPr>
          <p:cNvSpPr/>
          <p:nvPr/>
        </p:nvSpPr>
        <p:spPr bwMode="auto">
          <a:xfrm>
            <a:off x="6746883" y="2740689"/>
            <a:ext cx="4104456" cy="2376264"/>
          </a:xfrm>
          <a:prstGeom prst="mathMultiply">
            <a:avLst/>
          </a:prstGeom>
          <a:solidFill>
            <a:srgbClr val="FF7D7D">
              <a:alpha val="41961"/>
            </a:srgb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06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A95A5-8ABB-AEAA-54F5-6013A5CB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Leave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out cross-</a:t>
            </a:r>
            <a:r>
              <a:rPr lang="da-DK" dirty="0" err="1"/>
              <a:t>validation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D7E1C3-C67E-2390-8589-131A7B7B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Technique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overfitting (but at the </a:t>
            </a:r>
            <a:r>
              <a:rPr lang="da-DK" dirty="0" err="1"/>
              <a:t>cost</a:t>
            </a:r>
            <a:r>
              <a:rPr lang="da-DK" dirty="0"/>
              <a:t> of </a:t>
            </a:r>
            <a:r>
              <a:rPr lang="da-DK" dirty="0" err="1"/>
              <a:t>increased</a:t>
            </a:r>
            <a:r>
              <a:rPr lang="da-DK" dirty="0"/>
              <a:t> </a:t>
            </a:r>
            <a:r>
              <a:rPr lang="da-DK" dirty="0" err="1"/>
              <a:t>computation</a:t>
            </a:r>
            <a:r>
              <a:rPr lang="da-DK" dirty="0"/>
              <a:t>)</a:t>
            </a:r>
          </a:p>
          <a:p>
            <a:r>
              <a:rPr lang="da-DK" dirty="0"/>
              <a:t>All data </a:t>
            </a:r>
            <a:r>
              <a:rPr lang="da-DK" dirty="0" err="1"/>
              <a:t>exept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data point is </a:t>
            </a:r>
            <a:r>
              <a:rPr lang="da-DK" dirty="0" err="1"/>
              <a:t>used</a:t>
            </a:r>
            <a:r>
              <a:rPr lang="da-DK" dirty="0"/>
              <a:t> to fit the model (</a:t>
            </a:r>
            <a:r>
              <a:rPr lang="da-DK" dirty="0" err="1"/>
              <a:t>training</a:t>
            </a:r>
            <a:r>
              <a:rPr lang="da-DK" dirty="0"/>
              <a:t> set)</a:t>
            </a:r>
          </a:p>
          <a:p>
            <a:r>
              <a:rPr lang="da-DK" dirty="0"/>
              <a:t>The </a:t>
            </a:r>
            <a:r>
              <a:rPr lang="da-DK" dirty="0" err="1"/>
              <a:t>remaining</a:t>
            </a:r>
            <a:r>
              <a:rPr lang="da-DK" dirty="0"/>
              <a:t> data point is </a:t>
            </a:r>
            <a:r>
              <a:rPr lang="da-DK" dirty="0" err="1"/>
              <a:t>used</a:t>
            </a:r>
            <a:r>
              <a:rPr lang="da-DK" dirty="0"/>
              <a:t> as the test set</a:t>
            </a:r>
          </a:p>
          <a:p>
            <a:r>
              <a:rPr lang="da-DK" dirty="0"/>
              <a:t>Average </a:t>
            </a:r>
            <a:r>
              <a:rPr lang="da-DK" dirty="0" err="1"/>
              <a:t>prediction</a:t>
            </a:r>
            <a:r>
              <a:rPr lang="da-DK" dirty="0"/>
              <a:t> </a:t>
            </a:r>
            <a:r>
              <a:rPr lang="da-DK" dirty="0" err="1"/>
              <a:t>error</a:t>
            </a:r>
            <a:r>
              <a:rPr lang="da-DK" dirty="0"/>
              <a:t> over all n </a:t>
            </a:r>
            <a:r>
              <a:rPr lang="da-DK" dirty="0" err="1"/>
              <a:t>fits</a:t>
            </a:r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E480F2-1C4B-9567-C984-088E8FE9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C965-CD7B-4D1B-95C6-B14DA4BF94E1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  <p:pic>
        <p:nvPicPr>
          <p:cNvPr id="8" name="Billede 7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50D28CC4-383C-5892-8563-3E4AF3F7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3489576"/>
            <a:ext cx="5920333" cy="32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9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65004-DD31-8306-6ED9-A75741D7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LOOIC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0D9C59E-BE90-9393-0028-9504ECFDE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For </a:t>
                </a:r>
                <a:r>
                  <a:rPr lang="da-DK" dirty="0" err="1"/>
                  <a:t>bayesian</a:t>
                </a:r>
                <a:r>
                  <a:rPr lang="da-DK" dirty="0"/>
                  <a:t> models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</a:t>
                </a:r>
                <a:r>
                  <a:rPr lang="da-DK" dirty="0"/>
                  <a:t> </a:t>
                </a:r>
                <a:r>
                  <a:rPr lang="da-DK" dirty="0" err="1"/>
                  <a:t>use</a:t>
                </a:r>
                <a:r>
                  <a:rPr lang="da-DK" dirty="0"/>
                  <a:t> the </a:t>
                </a:r>
                <a:r>
                  <a:rPr lang="da-DK" i="1" dirty="0"/>
                  <a:t>log-score </a:t>
                </a:r>
                <a:r>
                  <a:rPr lang="da-DK" dirty="0"/>
                  <a:t>to </a:t>
                </a:r>
                <a:r>
                  <a:rPr lang="da-DK" b="1" dirty="0" err="1"/>
                  <a:t>estimate</a:t>
                </a:r>
                <a:r>
                  <a:rPr lang="da-DK" b="1" dirty="0"/>
                  <a:t> </a:t>
                </a:r>
                <a:r>
                  <a:rPr lang="da-DK" b="1" dirty="0" err="1"/>
                  <a:t>prediction</a:t>
                </a:r>
                <a:r>
                  <a:rPr lang="da-DK" b="1" dirty="0"/>
                  <a:t> </a:t>
                </a:r>
                <a:r>
                  <a:rPr lang="da-DK" b="1" dirty="0" err="1"/>
                  <a:t>error</a:t>
                </a:r>
                <a:endParaRPr lang="da-DK" b="1" dirty="0"/>
              </a:p>
              <a:p>
                <a:r>
                  <a:rPr lang="da-DK" dirty="0" err="1"/>
                  <a:t>Similar</a:t>
                </a:r>
                <a:r>
                  <a:rPr lang="da-DK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a-DK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a-DK" dirty="0"/>
                  <a:t> but it </a:t>
                </a:r>
                <a:r>
                  <a:rPr lang="da-DK" b="1" dirty="0" err="1"/>
                  <a:t>includes</a:t>
                </a:r>
                <a:r>
                  <a:rPr lang="da-DK" b="1" dirty="0"/>
                  <a:t> the </a:t>
                </a:r>
                <a:r>
                  <a:rPr lang="da-DK" b="1" dirty="0" err="1"/>
                  <a:t>uncertainty</a:t>
                </a:r>
                <a:r>
                  <a:rPr lang="da-DK" b="1" dirty="0"/>
                  <a:t> </a:t>
                </a:r>
                <a:r>
                  <a:rPr lang="da-DK" dirty="0"/>
                  <a:t>from the </a:t>
                </a:r>
                <a:r>
                  <a:rPr lang="da-DK" dirty="0" err="1"/>
                  <a:t>predictive</a:t>
                </a:r>
                <a:r>
                  <a:rPr lang="da-DK" dirty="0"/>
                  <a:t> distribution</a:t>
                </a:r>
              </a:p>
              <a:p>
                <a:endParaRPr lang="da-DK" dirty="0"/>
              </a:p>
              <a:p>
                <a:r>
                  <a:rPr lang="da-DK" dirty="0"/>
                  <a:t>log-score: </a:t>
                </a:r>
                <a:r>
                  <a:rPr lang="da-DK" dirty="0" err="1"/>
                  <a:t>logarithm</a:t>
                </a:r>
                <a:r>
                  <a:rPr lang="da-DK" dirty="0"/>
                  <a:t> of the </a:t>
                </a:r>
                <a:r>
                  <a:rPr lang="da-DK" dirty="0" err="1"/>
                  <a:t>probability</a:t>
                </a:r>
                <a:r>
                  <a:rPr lang="da-DK" dirty="0"/>
                  <a:t> </a:t>
                </a:r>
                <a:r>
                  <a:rPr lang="da-DK" dirty="0" err="1"/>
                  <a:t>density</a:t>
                </a:r>
                <a:r>
                  <a:rPr lang="da-DK" dirty="0"/>
                  <a:t> of </a:t>
                </a:r>
                <a:r>
                  <a:rPr lang="da-DK" dirty="0" err="1"/>
                  <a:t>outcome</a:t>
                </a:r>
                <a:r>
                  <a:rPr lang="da-DK" dirty="0"/>
                  <a:t> </a:t>
                </a:r>
                <a:r>
                  <a:rPr lang="da-DK" i="1" dirty="0"/>
                  <a:t>y</a:t>
                </a:r>
                <a:r>
                  <a:rPr lang="da-DK" dirty="0"/>
                  <a:t> given </a:t>
                </a:r>
                <a:r>
                  <a:rPr lang="da-DK" dirty="0" err="1"/>
                  <a:t>predictors</a:t>
                </a:r>
                <a:r>
                  <a:rPr lang="da-DK" dirty="0"/>
                  <a:t> </a:t>
                </a:r>
                <a:r>
                  <a:rPr lang="da-DK" i="1" dirty="0"/>
                  <a:t>x. </a:t>
                </a:r>
                <a:r>
                  <a:rPr lang="da-DK" dirty="0" err="1"/>
                  <a:t>Generated</a:t>
                </a:r>
                <a:r>
                  <a:rPr lang="da-DK" dirty="0"/>
                  <a:t> </a:t>
                </a:r>
                <a:r>
                  <a:rPr lang="da-DK" dirty="0" err="1"/>
                  <a:t>using</a:t>
                </a:r>
                <a:r>
                  <a:rPr lang="da-DK" dirty="0"/>
                  <a:t> the </a:t>
                </a:r>
                <a:r>
                  <a:rPr lang="da-DK" dirty="0" err="1"/>
                  <a:t>loo</a:t>
                </a:r>
                <a:r>
                  <a:rPr lang="da-DK" dirty="0"/>
                  <a:t> procedure.</a:t>
                </a:r>
                <a:endParaRPr lang="da-DK" i="1" dirty="0"/>
              </a:p>
              <a:p>
                <a:endParaRPr lang="da-DK" i="1" dirty="0"/>
              </a:p>
              <a:p>
                <a:r>
                  <a:rPr lang="da-DK" dirty="0" err="1"/>
                  <a:t>Elpd_loo</a:t>
                </a:r>
                <a:r>
                  <a:rPr lang="da-DK" dirty="0"/>
                  <a:t>: </a:t>
                </a:r>
                <a:r>
                  <a:rPr lang="da-DK" dirty="0" err="1"/>
                  <a:t>expected</a:t>
                </a:r>
                <a:r>
                  <a:rPr lang="da-DK" dirty="0"/>
                  <a:t>-log </a:t>
                </a:r>
                <a:r>
                  <a:rPr lang="da-DK" dirty="0" err="1"/>
                  <a:t>predictive</a:t>
                </a:r>
                <a:r>
                  <a:rPr lang="da-DK" dirty="0"/>
                  <a:t> </a:t>
                </a:r>
                <a:r>
                  <a:rPr lang="da-DK" dirty="0" err="1"/>
                  <a:t>density</a:t>
                </a:r>
                <a:r>
                  <a:rPr lang="da-DK" dirty="0"/>
                  <a:t> (</a:t>
                </a:r>
                <a:r>
                  <a:rPr lang="da-DK" dirty="0" err="1"/>
                  <a:t>summing</a:t>
                </a:r>
                <a:r>
                  <a:rPr lang="da-DK" dirty="0"/>
                  <a:t> log-scores for all CV-splits).</a:t>
                </a:r>
              </a:p>
              <a:p>
                <a:endParaRPr lang="da-DK" dirty="0"/>
              </a:p>
              <a:p>
                <a:r>
                  <a:rPr lang="da-DK" dirty="0"/>
                  <a:t>LOOIC: -2*</a:t>
                </a:r>
                <a:r>
                  <a:rPr lang="da-DK" dirty="0" err="1"/>
                  <a:t>elpd_loo</a:t>
                </a:r>
                <a:endParaRPr lang="da-DK" dirty="0"/>
              </a:p>
              <a:p>
                <a:endParaRPr lang="da-DK" dirty="0"/>
              </a:p>
              <a:p>
                <a:pPr>
                  <a:buNone/>
                </a:pPr>
                <a:r>
                  <a:rPr lang="da-DK" b="1" dirty="0" err="1"/>
                  <a:t>Lower</a:t>
                </a:r>
                <a:r>
                  <a:rPr lang="da-DK" dirty="0"/>
                  <a:t> LOOIC </a:t>
                </a:r>
                <a:r>
                  <a:rPr lang="da-DK" dirty="0" err="1"/>
                  <a:t>indicate</a:t>
                </a:r>
                <a:r>
                  <a:rPr lang="da-DK" dirty="0"/>
                  <a:t> a </a:t>
                </a:r>
                <a:r>
                  <a:rPr lang="da-DK" dirty="0" err="1"/>
                  <a:t>better</a:t>
                </a:r>
                <a:r>
                  <a:rPr lang="da-DK" dirty="0"/>
                  <a:t> model fit</a:t>
                </a:r>
              </a:p>
              <a:p>
                <a:endParaRPr lang="da-DK" dirty="0"/>
              </a:p>
              <a:p>
                <a:endParaRPr lang="en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0D9C59E-BE90-9393-0028-9504ECFDE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1" t="-2326" b="-58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7EB3149-3EAC-A2E3-0A01-B2291534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2D25-47DC-4772-A3C8-592E3174405B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052D7-5314-EDD8-6F0A-E13F642D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Exercises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D5194A-5686-AC6D-4C3F-1DB7E32DC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Exercises</a:t>
            </a:r>
            <a:r>
              <a:rPr lang="da-DK" dirty="0"/>
              <a:t> from ROS</a:t>
            </a:r>
          </a:p>
          <a:p>
            <a:r>
              <a:rPr lang="da-DK">
                <a:sym typeface="Wingdings" panose="05000000000000000000" pitchFamily="2" charset="2"/>
              </a:rPr>
              <a:t>11.5 </a:t>
            </a:r>
          </a:p>
          <a:p>
            <a:r>
              <a:rPr lang="da-DK">
                <a:sym typeface="Wingdings" panose="05000000000000000000" pitchFamily="2" charset="2"/>
              </a:rPr>
              <a:t>11.9</a:t>
            </a:r>
            <a:endParaRPr lang="da-DK" dirty="0">
              <a:sym typeface="Wingdings" panose="05000000000000000000" pitchFamily="2" charset="2"/>
            </a:endParaRPr>
          </a:p>
          <a:p>
            <a:r>
              <a:rPr lang="da-DK" dirty="0">
                <a:sym typeface="Wingdings" panose="05000000000000000000" pitchFamily="2" charset="2"/>
              </a:rPr>
              <a:t>11.3</a:t>
            </a:r>
          </a:p>
          <a:p>
            <a:endParaRPr lang="da-DK" dirty="0">
              <a:sym typeface="Wingdings" panose="05000000000000000000" pitchFamily="2" charset="2"/>
            </a:endParaRPr>
          </a:p>
          <a:p>
            <a:r>
              <a:rPr lang="da-DK" b="1" dirty="0">
                <a:sym typeface="Wingdings" panose="05000000000000000000" pitchFamily="2" charset="2"/>
              </a:rPr>
              <a:t>Link to the </a:t>
            </a:r>
            <a:r>
              <a:rPr lang="da-DK" b="1" dirty="0" err="1">
                <a:sym typeface="Wingdings" panose="05000000000000000000" pitchFamily="2" charset="2"/>
              </a:rPr>
              <a:t>exercise</a:t>
            </a:r>
            <a:r>
              <a:rPr lang="da-DK" b="1" dirty="0">
                <a:sym typeface="Wingdings" panose="05000000000000000000" pitchFamily="2" charset="2"/>
              </a:rPr>
              <a:t> notebook</a:t>
            </a:r>
            <a:r>
              <a:rPr lang="da-DK" dirty="0">
                <a:sym typeface="Wingdings" panose="05000000000000000000" pitchFamily="2" charset="2"/>
              </a:rPr>
              <a:t>: https://classroom.github.com/a/TNZEoBUr</a:t>
            </a:r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2CFB55F-B909-2E0C-1334-22B171AB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531A4-F89E-4021-9287-F397F05F38F7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12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69FCB-DF80-4A2D-FEB9-45157226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TODAY  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B59CA76-3A48-5688-6426-E5D53201B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Assumptions of linear regression</a:t>
            </a:r>
          </a:p>
          <a:p>
            <a:pPr>
              <a:buNone/>
            </a:pPr>
            <a:endParaRPr lang="en-GB" dirty="0"/>
          </a:p>
          <a:p>
            <a:r>
              <a:rPr lang="en-GB" dirty="0"/>
              <a:t>Model comparison with leave-one-out cross validation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842B0E9-DA6C-5B98-30E2-A8894F3A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9E37-F115-479D-BCB7-5765C6343F13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21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2F95E-F4DC-EC9C-94A0-54E68C093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 dirty="0" err="1"/>
              <a:t>Assumptions</a:t>
            </a:r>
            <a:r>
              <a:rPr lang="da-DK" dirty="0"/>
              <a:t> of the </a:t>
            </a:r>
            <a:r>
              <a:rPr lang="da-DK" dirty="0" err="1"/>
              <a:t>linear</a:t>
            </a:r>
            <a:r>
              <a:rPr lang="da-DK" dirty="0"/>
              <a:t> model</a:t>
            </a:r>
            <a:endParaRPr lang="en-DK" dirty="0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818C63E-3F58-D498-C2FC-C2E261DD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D961D-3371-4821-9EF8-7D73B35F872D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78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7C167-909B-3801-3F1D-4AF9396A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Assumptions</a:t>
            </a:r>
            <a:r>
              <a:rPr lang="da-DK" dirty="0"/>
              <a:t> of the </a:t>
            </a:r>
            <a:r>
              <a:rPr lang="da-DK" dirty="0" err="1"/>
              <a:t>linear</a:t>
            </a:r>
            <a:r>
              <a:rPr lang="da-DK" dirty="0"/>
              <a:t> model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747E2FB-C1DA-18F9-919F-002CF26E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a-DK" b="1" dirty="0"/>
              <a:t>ROS </a:t>
            </a:r>
            <a:r>
              <a:rPr lang="da-DK" b="1" dirty="0" err="1"/>
              <a:t>mentions</a:t>
            </a:r>
            <a:r>
              <a:rPr lang="da-DK" b="1" dirty="0"/>
              <a:t> 6 </a:t>
            </a:r>
            <a:r>
              <a:rPr lang="da-DK" b="1" dirty="0" err="1"/>
              <a:t>assumptions</a:t>
            </a:r>
            <a:endParaRPr lang="da-DK" b="1" dirty="0"/>
          </a:p>
          <a:p>
            <a:pPr marL="342900" indent="-342900">
              <a:buFontTx/>
              <a:buChar char="-"/>
            </a:pPr>
            <a:r>
              <a:rPr lang="da-DK" dirty="0" err="1"/>
              <a:t>Validity</a:t>
            </a:r>
            <a:endParaRPr lang="da-DK" dirty="0"/>
          </a:p>
          <a:p>
            <a:pPr marL="342900" indent="-342900">
              <a:buFontTx/>
              <a:buChar char="-"/>
            </a:pPr>
            <a:r>
              <a:rPr lang="da-DK" dirty="0" err="1"/>
              <a:t>Representativeness</a:t>
            </a:r>
            <a:endParaRPr lang="da-DK" dirty="0"/>
          </a:p>
          <a:p>
            <a:pPr marL="342900" indent="-342900">
              <a:buFontTx/>
              <a:buChar char="-"/>
            </a:pPr>
            <a:r>
              <a:rPr lang="da-DK" dirty="0" err="1"/>
              <a:t>Additivity</a:t>
            </a:r>
            <a:r>
              <a:rPr lang="da-DK" dirty="0"/>
              <a:t> &amp; </a:t>
            </a:r>
            <a:r>
              <a:rPr lang="da-DK" dirty="0" err="1"/>
              <a:t>linearity</a:t>
            </a:r>
            <a:endParaRPr lang="da-DK" dirty="0"/>
          </a:p>
          <a:p>
            <a:pPr marL="342900" indent="-342900">
              <a:buFontTx/>
              <a:buChar char="-"/>
            </a:pPr>
            <a:r>
              <a:rPr lang="da-DK" dirty="0" err="1"/>
              <a:t>Independence</a:t>
            </a:r>
            <a:r>
              <a:rPr lang="da-DK" dirty="0"/>
              <a:t> of </a:t>
            </a:r>
            <a:r>
              <a:rPr lang="da-DK" dirty="0" err="1"/>
              <a:t>errors</a:t>
            </a:r>
            <a:endParaRPr lang="da-DK" dirty="0"/>
          </a:p>
          <a:p>
            <a:pPr marL="342900" indent="-342900">
              <a:buFontTx/>
              <a:buChar char="-"/>
            </a:pPr>
            <a:r>
              <a:rPr lang="da-DK" dirty="0" err="1"/>
              <a:t>Equal</a:t>
            </a:r>
            <a:r>
              <a:rPr lang="da-DK" dirty="0"/>
              <a:t> </a:t>
            </a:r>
            <a:r>
              <a:rPr lang="da-DK" dirty="0" err="1"/>
              <a:t>variance</a:t>
            </a:r>
            <a:r>
              <a:rPr lang="da-DK" dirty="0"/>
              <a:t> of </a:t>
            </a:r>
            <a:r>
              <a:rPr lang="da-DK" dirty="0" err="1"/>
              <a:t>errors</a:t>
            </a:r>
            <a:endParaRPr lang="da-DK" dirty="0"/>
          </a:p>
          <a:p>
            <a:pPr marL="342900" indent="-342900">
              <a:buFontTx/>
              <a:buChar char="-"/>
            </a:pPr>
            <a:r>
              <a:rPr lang="da-DK" dirty="0" err="1"/>
              <a:t>Normality</a:t>
            </a:r>
            <a:r>
              <a:rPr lang="da-DK" dirty="0"/>
              <a:t> of </a:t>
            </a:r>
            <a:r>
              <a:rPr lang="da-DK" dirty="0" err="1"/>
              <a:t>errors</a:t>
            </a:r>
            <a:endParaRPr lang="da-DK" dirty="0"/>
          </a:p>
          <a:p>
            <a:endParaRPr lang="da-DK" dirty="0"/>
          </a:p>
          <a:p>
            <a:pPr>
              <a:buNone/>
            </a:pPr>
            <a:endParaRPr lang="da-DK" dirty="0"/>
          </a:p>
          <a:p>
            <a:endParaRPr lang="en-DK" sz="18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BB017BF-8C15-CD1C-2177-B45C334E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3277-DA77-436F-B63C-CDCE1978969E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32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D2FA0-E55D-DBAC-05D9-C430B632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validity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6279A9-F1FF-1567-42A4-00B4105EF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data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analysing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 the research </a:t>
            </a:r>
            <a:r>
              <a:rPr lang="da-DK" dirty="0" err="1"/>
              <a:t>question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answer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Include</a:t>
            </a:r>
            <a:r>
              <a:rPr lang="da-DK" dirty="0"/>
              <a:t> all relevant </a:t>
            </a:r>
            <a:r>
              <a:rPr lang="da-DK" dirty="0" err="1"/>
              <a:t>predictors</a:t>
            </a:r>
            <a:endParaRPr lang="da-DK" dirty="0"/>
          </a:p>
          <a:p>
            <a:pPr>
              <a:buNone/>
            </a:pPr>
            <a:endParaRPr lang="da-DK" dirty="0"/>
          </a:p>
          <a:p>
            <a:r>
              <a:rPr lang="da-DK" b="1" i="1" dirty="0" err="1"/>
              <a:t>Example</a:t>
            </a:r>
            <a:r>
              <a:rPr lang="da-DK" b="1" i="1" dirty="0"/>
              <a:t>: </a:t>
            </a:r>
          </a:p>
          <a:p>
            <a:r>
              <a:rPr lang="da-DK" dirty="0"/>
              <a:t>I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investigate</a:t>
            </a:r>
            <a:r>
              <a:rPr lang="da-DK" dirty="0"/>
              <a:t> the rate of students </a:t>
            </a:r>
            <a:r>
              <a:rPr lang="da-DK" dirty="0" err="1"/>
              <a:t>cheating</a:t>
            </a:r>
            <a:r>
              <a:rPr lang="da-DK" dirty="0"/>
              <a:t> on a test</a:t>
            </a:r>
          </a:p>
          <a:p>
            <a:r>
              <a:rPr lang="da-DK" dirty="0"/>
              <a:t>I ask the class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cheat</a:t>
            </a:r>
            <a:r>
              <a:rPr lang="da-DK" dirty="0"/>
              <a:t>. </a:t>
            </a:r>
            <a:r>
              <a:rPr lang="da-DK" dirty="0" err="1"/>
              <a:t>Everyone</a:t>
            </a:r>
            <a:r>
              <a:rPr lang="da-DK" dirty="0"/>
              <a:t> </a:t>
            </a:r>
            <a:r>
              <a:rPr lang="da-DK" dirty="0" err="1"/>
              <a:t>says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cheat</a:t>
            </a:r>
            <a:r>
              <a:rPr lang="da-DK" dirty="0"/>
              <a:t>.</a:t>
            </a:r>
          </a:p>
          <a:p>
            <a:r>
              <a:rPr lang="da-DK" dirty="0"/>
              <a:t>Can I </a:t>
            </a:r>
            <a:r>
              <a:rPr lang="da-DK" dirty="0" err="1"/>
              <a:t>conclude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no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cheats</a:t>
            </a:r>
            <a:r>
              <a:rPr lang="da-DK" dirty="0"/>
              <a:t>? No…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FE3EAF-F48C-BF8E-79DC-7656F689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3D74-8D76-4E07-A89E-C3131312B207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70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B3261-F971-30F9-4C7D-3ECD0A6D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Representativeness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98E7908-D5A9-BF23-CB2E-B9206BCD7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investigating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generalize</a:t>
            </a:r>
            <a:r>
              <a:rPr lang="da-DK" dirty="0"/>
              <a:t> to the cases in </a:t>
            </a:r>
            <a:r>
              <a:rPr lang="da-DK" dirty="0" err="1"/>
              <a:t>which</a:t>
            </a:r>
            <a:r>
              <a:rPr lang="da-DK" dirty="0"/>
              <a:t> it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applied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consider</a:t>
            </a:r>
            <a:r>
              <a:rPr lang="da-DK" dirty="0"/>
              <a:t> </a:t>
            </a:r>
            <a:r>
              <a:rPr lang="da-DK" dirty="0" err="1"/>
              <a:t>whether</a:t>
            </a:r>
            <a:r>
              <a:rPr lang="da-DK" dirty="0"/>
              <a:t> the population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to fit </a:t>
            </a:r>
            <a:r>
              <a:rPr lang="da-DK" dirty="0" err="1"/>
              <a:t>your</a:t>
            </a:r>
            <a:r>
              <a:rPr lang="da-DK" dirty="0"/>
              <a:t> model is </a:t>
            </a:r>
            <a:r>
              <a:rPr lang="da-DK" dirty="0" err="1"/>
              <a:t>representative</a:t>
            </a:r>
            <a:r>
              <a:rPr lang="da-DK" dirty="0"/>
              <a:t> of the </a:t>
            </a:r>
            <a:r>
              <a:rPr lang="da-DK" dirty="0" err="1"/>
              <a:t>populution</a:t>
            </a:r>
            <a:r>
              <a:rPr lang="da-DK" dirty="0"/>
              <a:t> for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generalize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findings</a:t>
            </a:r>
            <a:endParaRPr lang="da-DK" dirty="0"/>
          </a:p>
          <a:p>
            <a:endParaRPr lang="da-DK" dirty="0"/>
          </a:p>
          <a:p>
            <a:r>
              <a:rPr lang="da-DK" b="1" i="1" dirty="0" err="1"/>
              <a:t>Example</a:t>
            </a:r>
            <a:r>
              <a:rPr lang="da-DK" b="1" i="1" dirty="0"/>
              <a:t>:</a:t>
            </a:r>
          </a:p>
          <a:p>
            <a:r>
              <a:rPr lang="da-DK" dirty="0" err="1"/>
              <a:t>Results</a:t>
            </a:r>
            <a:r>
              <a:rPr lang="da-DK" dirty="0"/>
              <a:t> from a diet and </a:t>
            </a:r>
            <a:r>
              <a:rPr lang="da-DK" dirty="0" err="1"/>
              <a:t>exercise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</a:t>
            </a:r>
            <a:r>
              <a:rPr lang="da-DK" dirty="0" err="1"/>
              <a:t>performed</a:t>
            </a:r>
            <a:r>
              <a:rPr lang="da-DK" dirty="0"/>
              <a:t> </a:t>
            </a:r>
            <a:r>
              <a:rPr lang="da-DK" dirty="0" err="1"/>
              <a:t>among</a:t>
            </a:r>
            <a:r>
              <a:rPr lang="da-DK" dirty="0"/>
              <a:t> patients at the </a:t>
            </a:r>
            <a:r>
              <a:rPr lang="da-DK" dirty="0" err="1"/>
              <a:t>risk</a:t>
            </a:r>
            <a:r>
              <a:rPr lang="da-DK" dirty="0"/>
              <a:t> of </a:t>
            </a:r>
            <a:r>
              <a:rPr lang="da-DK" dirty="0" err="1"/>
              <a:t>heart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</a:t>
            </a:r>
            <a:r>
              <a:rPr lang="da-DK" dirty="0" err="1"/>
              <a:t>may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generally </a:t>
            </a:r>
            <a:r>
              <a:rPr lang="da-DK" dirty="0" err="1"/>
              <a:t>applicable</a:t>
            </a:r>
            <a:r>
              <a:rPr lang="da-DK" dirty="0"/>
              <a:t> to </a:t>
            </a:r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individuals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87D3322-86AC-C390-9F10-2DC3ADDB5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4E73-9D04-4739-B8DA-654B046F0E33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34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80F4C-1159-C751-0D4B-228AD09A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Additivity</a:t>
            </a:r>
            <a:r>
              <a:rPr lang="da-DK" dirty="0"/>
              <a:t> / </a:t>
            </a:r>
            <a:r>
              <a:rPr lang="da-DK" dirty="0" err="1"/>
              <a:t>Linearity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B54C04F-FE36-41AB-B3C4-A8C25203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800152"/>
            <a:ext cx="6188694" cy="3937484"/>
          </a:xfrm>
        </p:spPr>
        <p:txBody>
          <a:bodyPr/>
          <a:lstStyle/>
          <a:p>
            <a:r>
              <a:rPr lang="da-DK" dirty="0"/>
              <a:t>The dependent variable is a </a:t>
            </a:r>
            <a:r>
              <a:rPr lang="da-DK" dirty="0" err="1"/>
              <a:t>linear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of the </a:t>
            </a:r>
            <a:r>
              <a:rPr lang="da-DK" dirty="0" err="1"/>
              <a:t>predictors</a:t>
            </a:r>
            <a:endParaRPr lang="da-DK" dirty="0"/>
          </a:p>
          <a:p>
            <a:endParaRPr lang="da-DK" dirty="0"/>
          </a:p>
          <a:p>
            <a:r>
              <a:rPr lang="da-DK" dirty="0"/>
              <a:t>a) The </a:t>
            </a:r>
            <a:r>
              <a:rPr lang="da-DK" dirty="0" err="1"/>
              <a:t>expected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of the dependent variable is a </a:t>
            </a:r>
            <a:r>
              <a:rPr lang="da-DK" dirty="0" err="1"/>
              <a:t>linear</a:t>
            </a:r>
            <a:r>
              <a:rPr lang="da-DK" dirty="0"/>
              <a:t> (straight-line) </a:t>
            </a:r>
            <a:r>
              <a:rPr lang="da-DK" dirty="0" err="1"/>
              <a:t>function</a:t>
            </a:r>
            <a:r>
              <a:rPr lang="da-DK" dirty="0"/>
              <a:t> of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independant</a:t>
            </a:r>
            <a:r>
              <a:rPr lang="da-DK" dirty="0"/>
              <a:t> variable (</a:t>
            </a:r>
            <a:r>
              <a:rPr lang="da-DK" dirty="0" err="1"/>
              <a:t>holding</a:t>
            </a:r>
            <a:r>
              <a:rPr lang="da-DK" dirty="0"/>
              <a:t> the </a:t>
            </a:r>
            <a:r>
              <a:rPr lang="da-DK" dirty="0" err="1"/>
              <a:t>other</a:t>
            </a:r>
            <a:r>
              <a:rPr lang="da-DK" dirty="0"/>
              <a:t> variables </a:t>
            </a:r>
            <a:r>
              <a:rPr lang="da-DK" dirty="0" err="1"/>
              <a:t>constant</a:t>
            </a:r>
            <a:r>
              <a:rPr lang="da-DK" dirty="0"/>
              <a:t>). (If not the case </a:t>
            </a:r>
            <a:r>
              <a:rPr lang="da-DK" dirty="0" err="1"/>
              <a:t>think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log-transformations)</a:t>
            </a:r>
          </a:p>
          <a:p>
            <a:endParaRPr lang="da-DK" dirty="0"/>
          </a:p>
          <a:p>
            <a:r>
              <a:rPr lang="da-DK" dirty="0"/>
              <a:t>b) The </a:t>
            </a:r>
            <a:r>
              <a:rPr lang="da-DK" dirty="0" err="1"/>
              <a:t>slope</a:t>
            </a:r>
            <a:r>
              <a:rPr lang="da-DK" dirty="0"/>
              <a:t> of the line </a:t>
            </a:r>
            <a:r>
              <a:rPr lang="da-DK" dirty="0" err="1"/>
              <a:t>should</a:t>
            </a:r>
            <a:r>
              <a:rPr lang="da-DK" dirty="0"/>
              <a:t> not </a:t>
            </a:r>
            <a:r>
              <a:rPr lang="da-DK" dirty="0" err="1"/>
              <a:t>depend</a:t>
            </a:r>
            <a:r>
              <a:rPr lang="da-DK" dirty="0"/>
              <a:t> on the </a:t>
            </a:r>
            <a:r>
              <a:rPr lang="da-DK" dirty="0" err="1"/>
              <a:t>values</a:t>
            </a:r>
            <a:r>
              <a:rPr lang="da-DK" dirty="0"/>
              <a:t> of the </a:t>
            </a:r>
            <a:r>
              <a:rPr lang="da-DK" dirty="0" err="1"/>
              <a:t>other</a:t>
            </a:r>
            <a:r>
              <a:rPr lang="da-DK" dirty="0"/>
              <a:t> variables. (If not the case, </a:t>
            </a:r>
            <a:r>
              <a:rPr lang="da-DK" dirty="0" err="1"/>
              <a:t>think</a:t>
            </a:r>
            <a:r>
              <a:rPr lang="da-DK" dirty="0"/>
              <a:t> of </a:t>
            </a:r>
            <a:r>
              <a:rPr lang="da-DK" dirty="0" err="1"/>
              <a:t>adding</a:t>
            </a:r>
            <a:r>
              <a:rPr lang="da-DK" dirty="0"/>
              <a:t> an </a:t>
            </a:r>
            <a:r>
              <a:rPr lang="da-DK" dirty="0" err="1"/>
              <a:t>interaction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/>
              <a:t>c) The </a:t>
            </a:r>
            <a:r>
              <a:rPr lang="da-DK" dirty="0" err="1"/>
              <a:t>effects</a:t>
            </a:r>
            <a:r>
              <a:rPr lang="da-DK" dirty="0"/>
              <a:t> of the </a:t>
            </a:r>
            <a:r>
              <a:rPr lang="da-DK" dirty="0" err="1"/>
              <a:t>different</a:t>
            </a:r>
            <a:r>
              <a:rPr lang="da-DK" dirty="0"/>
              <a:t> independent variables on the dependent variable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additive</a:t>
            </a:r>
            <a:r>
              <a:rPr lang="da-DK" dirty="0"/>
              <a:t> </a:t>
            </a:r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BA2C316-055D-4D2B-058B-106CDFAF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0802-D4C8-4B80-B0F1-CAF73AEC7661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3A16BBA8-2F25-F810-71C2-88016BDE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40" y="1052736"/>
            <a:ext cx="4597832" cy="2808457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11A816A-FC82-B5FF-76F2-C90619878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37" y="3845192"/>
            <a:ext cx="4676576" cy="28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7BFF2-25BE-8813-D643-436DBCA9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Independence</a:t>
            </a:r>
            <a:r>
              <a:rPr lang="da-DK" dirty="0"/>
              <a:t> of </a:t>
            </a:r>
            <a:r>
              <a:rPr lang="da-DK" dirty="0" err="1"/>
              <a:t>errors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3577764-00BE-2DA2-ED29-384D1402B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5108574" cy="3937484"/>
          </a:xfrm>
        </p:spPr>
        <p:txBody>
          <a:bodyPr/>
          <a:lstStyle/>
          <a:p>
            <a:r>
              <a:rPr lang="da-DK" dirty="0" err="1"/>
              <a:t>Residuals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randomly</a:t>
            </a:r>
            <a:r>
              <a:rPr lang="da-DK" dirty="0"/>
              <a:t> and </a:t>
            </a:r>
            <a:r>
              <a:rPr lang="da-DK" dirty="0" err="1"/>
              <a:t>symmetrically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</a:t>
            </a:r>
            <a:r>
              <a:rPr lang="da-DK" dirty="0" err="1"/>
              <a:t>around</a:t>
            </a:r>
            <a:r>
              <a:rPr lang="da-DK" dirty="0"/>
              <a:t> 0.</a:t>
            </a:r>
          </a:p>
          <a:p>
            <a:endParaRPr lang="da-DK" dirty="0"/>
          </a:p>
          <a:p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</a:t>
            </a:r>
            <a:r>
              <a:rPr lang="da-DK" dirty="0" err="1"/>
              <a:t>autocorrelation</a:t>
            </a:r>
            <a:r>
              <a:rPr lang="da-DK" dirty="0"/>
              <a:t>. </a:t>
            </a:r>
          </a:p>
          <a:p>
            <a:pPr>
              <a:buNone/>
            </a:pPr>
            <a:endParaRPr lang="da-DK" dirty="0"/>
          </a:p>
          <a:p>
            <a:r>
              <a:rPr lang="da-DK" b="1" dirty="0" err="1"/>
              <a:t>Autocorrelation</a:t>
            </a:r>
            <a:r>
              <a:rPr lang="da-DK" dirty="0"/>
              <a:t> is a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coefficient</a:t>
            </a:r>
            <a:r>
              <a:rPr lang="da-DK" dirty="0"/>
              <a:t>. </a:t>
            </a:r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being</a:t>
            </a:r>
            <a:r>
              <a:rPr lang="da-DK" dirty="0"/>
              <a:t> the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variables it is the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of the same variable at times </a:t>
            </a:r>
            <a:r>
              <a:rPr lang="da-DK" i="1" dirty="0"/>
              <a:t>t</a:t>
            </a:r>
            <a:r>
              <a:rPr lang="da-DK" dirty="0"/>
              <a:t> and </a:t>
            </a:r>
            <a:r>
              <a:rPr lang="da-DK" i="1" dirty="0"/>
              <a:t>t+1</a:t>
            </a:r>
            <a:r>
              <a:rPr lang="da-DK" dirty="0"/>
              <a:t>.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2F6A10-1D85-E3F3-0318-466ACA597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53B-3EE4-411A-A03B-B919DD448A1D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42BDF02-027D-7DAB-DEBE-1A09AF35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88" y="1628800"/>
            <a:ext cx="619121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2D35C-D0F6-1824-F83E-D3B36A5B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Independence</a:t>
            </a:r>
            <a:r>
              <a:rPr lang="da-DK" dirty="0"/>
              <a:t> of </a:t>
            </a:r>
            <a:r>
              <a:rPr lang="da-DK" dirty="0" err="1"/>
              <a:t>errors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18D662F-2CED-9469-F3E3-BCDE3D9D0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Plotting the </a:t>
            </a:r>
            <a:r>
              <a:rPr lang="da-DK" dirty="0" err="1"/>
              <a:t>autocorrelation</a:t>
            </a:r>
            <a:endParaRPr lang="da-DK" dirty="0"/>
          </a:p>
          <a:p>
            <a:endParaRPr lang="en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415D0-E9E1-C9DF-A3B4-1CB38DE7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10041-7F92-45A0-B1B3-AA673DF4653D}" type="datetime1">
              <a:rPr lang="en-GB" smtClean="0"/>
              <a:t>03/05/2023</a:t>
            </a:fld>
            <a:r>
              <a:rPr lang="en-GB"/>
              <a:t>08/02/2023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55A1C79D-D546-A189-DD6D-5DB2E06C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52" y="2801687"/>
            <a:ext cx="4228703" cy="3095876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BCB509E9-0ED0-F364-70BB-6CB2F7D8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4" y="2636912"/>
            <a:ext cx="2736304" cy="2820823"/>
          </a:xfrm>
          <a:prstGeom prst="rect">
            <a:avLst/>
          </a:prstGeom>
        </p:spPr>
      </p:pic>
      <p:sp>
        <p:nvSpPr>
          <p:cNvPr id="12" name="Gangetegn 11">
            <a:extLst>
              <a:ext uri="{FF2B5EF4-FFF2-40B4-BE49-F238E27FC236}">
                <a16:creationId xmlns:a16="http://schemas.microsoft.com/office/drawing/2014/main" id="{BAA3D837-AE0F-F382-187A-FE07C2906178}"/>
              </a:ext>
            </a:extLst>
          </p:cNvPr>
          <p:cNvSpPr/>
          <p:nvPr/>
        </p:nvSpPr>
        <p:spPr bwMode="auto">
          <a:xfrm>
            <a:off x="1269876" y="2740689"/>
            <a:ext cx="4104456" cy="2376264"/>
          </a:xfrm>
          <a:prstGeom prst="mathMultiply">
            <a:avLst/>
          </a:prstGeom>
          <a:solidFill>
            <a:srgbClr val="FF7D7D">
              <a:alpha val="41961"/>
            </a:srgb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3CAA9A7A-1736-A7E2-3EBF-F1A381701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2430453"/>
            <a:ext cx="1412007" cy="27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44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Brugerdefineret</PresentationFormat>
  <Paragraphs>107</Paragraphs>
  <Slides>17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6" baseType="lpstr">
      <vt:lpstr>Calibri</vt:lpstr>
      <vt:lpstr>AU Peto</vt:lpstr>
      <vt:lpstr>AU Passata</vt:lpstr>
      <vt:lpstr>AU Passata Light</vt:lpstr>
      <vt:lpstr>Cambria Math</vt:lpstr>
      <vt:lpstr>Wingdings 3</vt:lpstr>
      <vt:lpstr>Georgia</vt:lpstr>
      <vt:lpstr>Arial</vt:lpstr>
      <vt:lpstr>AU 16:9</vt:lpstr>
      <vt:lpstr>Methods 2 Classroom 12</vt:lpstr>
      <vt:lpstr>TODAY  </vt:lpstr>
      <vt:lpstr>Assumptions of the linear model</vt:lpstr>
      <vt:lpstr>Assumptions of the linear model</vt:lpstr>
      <vt:lpstr>validity</vt:lpstr>
      <vt:lpstr>Representativeness</vt:lpstr>
      <vt:lpstr>Additivity / Linearity</vt:lpstr>
      <vt:lpstr>Independence of errors</vt:lpstr>
      <vt:lpstr>Independence of errors</vt:lpstr>
      <vt:lpstr>Equal Variance of errors</vt:lpstr>
      <vt:lpstr>Normality of errors</vt:lpstr>
      <vt:lpstr>Model comparison &amp; Evaluation</vt:lpstr>
      <vt:lpstr>posterior predictive checks</vt:lpstr>
      <vt:lpstr>Leave one out cross-validation</vt:lpstr>
      <vt:lpstr>LOOIC</vt:lpstr>
      <vt:lpstr>Exercises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2023-05-03T10:53:51Z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638114648221732919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/>
  </property>
  <property fmtid="{D5CDD505-2E9C-101B-9397-08002B2CF9AE}" pid="62" name="colorthemechange">
    <vt:lpwstr>True</vt:lpwstr>
  </property>
</Properties>
</file>